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0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38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Lenovo\AppData\Local\Temp\&#1076;&#1086;&#1083;&#1075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[долги.xlsx]Лист5!$B$1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[долги.xlsx]Лист5!$A$2:$A$7</c:f>
              <c:strCache>
                <c:ptCount val="6"/>
                <c:pt idx="0">
                  <c:v>март-апр. 18</c:v>
                </c:pt>
                <c:pt idx="1">
                  <c:v>май.18</c:v>
                </c:pt>
                <c:pt idx="2">
                  <c:v>июн.18</c:v>
                </c:pt>
                <c:pt idx="3">
                  <c:v>июл.18</c:v>
                </c:pt>
                <c:pt idx="4">
                  <c:v>авг.18</c:v>
                </c:pt>
                <c:pt idx="5">
                  <c:v>сен.18</c:v>
                </c:pt>
              </c:strCache>
            </c:strRef>
          </c:cat>
          <c:val>
            <c:numRef>
              <c:f>[долги.xlsx]Лист5!$B$2:$B$7</c:f>
              <c:numCache>
                <c:formatCode>_(* #,##0.00_);_(* \(#,##0.00\);_(* "-"??_);_(@_)</c:formatCode>
                <c:ptCount val="6"/>
                <c:pt idx="0">
                  <c:v>3076547.42</c:v>
                </c:pt>
                <c:pt idx="1">
                  <c:v>2503437.59</c:v>
                </c:pt>
                <c:pt idx="2">
                  <c:v>2532482.91</c:v>
                </c:pt>
                <c:pt idx="3">
                  <c:v>2450412.5499999998</c:v>
                </c:pt>
                <c:pt idx="4">
                  <c:v>2480004.41</c:v>
                </c:pt>
                <c:pt idx="5">
                  <c:v>2559407.04</c:v>
                </c:pt>
              </c:numCache>
            </c:numRef>
          </c:val>
        </c:ser>
        <c:ser>
          <c:idx val="1"/>
          <c:order val="1"/>
          <c:tx>
            <c:strRef>
              <c:f>[долги.xlsx]Лист5!$C$1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[долги.xlsx]Лист5!$A$2:$A$7</c:f>
              <c:strCache>
                <c:ptCount val="6"/>
                <c:pt idx="0">
                  <c:v>март-апр. 18</c:v>
                </c:pt>
                <c:pt idx="1">
                  <c:v>май.18</c:v>
                </c:pt>
                <c:pt idx="2">
                  <c:v>июн.18</c:v>
                </c:pt>
                <c:pt idx="3">
                  <c:v>июл.18</c:v>
                </c:pt>
                <c:pt idx="4">
                  <c:v>авг.18</c:v>
                </c:pt>
                <c:pt idx="5">
                  <c:v>сен.18</c:v>
                </c:pt>
              </c:strCache>
            </c:strRef>
          </c:cat>
          <c:val>
            <c:numRef>
              <c:f>[долги.xlsx]Лист5!$C$2:$C$7</c:f>
              <c:numCache>
                <c:formatCode>_(* #,##0.00_);_(* \(#,##0.00\);_(* "-"??_);_(@_)</c:formatCode>
                <c:ptCount val="6"/>
                <c:pt idx="0">
                  <c:v>123706.59</c:v>
                </c:pt>
                <c:pt idx="1">
                  <c:v>1481999.16</c:v>
                </c:pt>
                <c:pt idx="2">
                  <c:v>1559722</c:v>
                </c:pt>
                <c:pt idx="3">
                  <c:v>2016041.64</c:v>
                </c:pt>
                <c:pt idx="4">
                  <c:v>2209345.7999999998</c:v>
                </c:pt>
                <c:pt idx="5">
                  <c:v>1895281.43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685632"/>
        <c:axId val="113687168"/>
        <c:axId val="0"/>
      </c:bar3DChart>
      <c:catAx>
        <c:axId val="11368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687168"/>
        <c:crosses val="autoZero"/>
        <c:auto val="1"/>
        <c:lblAlgn val="ctr"/>
        <c:lblOffset val="100"/>
        <c:noMultiLvlLbl val="0"/>
      </c:catAx>
      <c:valAx>
        <c:axId val="11368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685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809730694925935"/>
          <c:y val="5.3289863649952925E-2"/>
          <c:w val="0.36046413993472659"/>
          <c:h val="7.94140289083457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E5F658F-3499-44F0-B4C4-1FA17EFBD1E0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51063"/>
            <a:ext cx="7772400" cy="893961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Северное шоссе 18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8303" y="44624"/>
            <a:ext cx="1358925" cy="13736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4005064"/>
            <a:ext cx="7839645" cy="26776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400">
                <a:latin typeface="+mj-lt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Расчет затрат на восстановление систем и оборудования МКД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Структура платы за содержание и ремонт жилого помещения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Дебиторская задолженность собственников перед УК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4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608"/>
            <a:ext cx="91440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rgbClr val="00B050"/>
                </a:solidFill>
                <a:effectLst/>
              </a:rPr>
              <a:t>Расчет стоимости восстановления 5 пассажирских лифтов за счет дополнительных </a:t>
            </a:r>
            <a:r>
              <a:rPr lang="ru-RU" sz="3600" dirty="0">
                <a:solidFill>
                  <a:srgbClr val="00B050"/>
                </a:solidFill>
                <a:effectLst/>
              </a:rPr>
              <a:t>средств </a:t>
            </a:r>
            <a:endParaRPr lang="ru-RU" sz="3600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14531"/>
              </p:ext>
            </p:extLst>
          </p:nvPr>
        </p:nvGraphicFramePr>
        <p:xfrm>
          <a:off x="107504" y="1628800"/>
          <a:ext cx="8856984" cy="4020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5068"/>
                <a:gridCol w="1701687"/>
                <a:gridCol w="2050229"/>
              </a:tblGrid>
              <a:tr h="72006">
                <a:tc gridSpan="3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36" marR="6636" marT="663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9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жилых и нежилых помещений МКД - 23 </a:t>
                      </a:r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765,20 м2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37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полное восстановление лифтового хозяйства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работоспособности лифтов OTIS грузоподъемностью 400 кг. по ком. предложению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1 500 000,00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полного технического освидетельствования 5 пассажирских лифтов и их декларирование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Общеэксплуатационные расходы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80 000,00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затрат на полное восстановление лифтового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1 680 000,00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Разовый платеж собственников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руб./кв.м.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70,69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79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79296" cy="160020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dirty="0">
                <a:solidFill>
                  <a:srgbClr val="00B050"/>
                </a:solidFill>
                <a:effectLst/>
              </a:rPr>
              <a:t>Расчет стоимости восстановления систем пожарной безопасности в МКД по адресу: ул. Северное шоссе, д. 18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34551"/>
              </p:ext>
            </p:extLst>
          </p:nvPr>
        </p:nvGraphicFramePr>
        <p:xfrm>
          <a:off x="755576" y="2276872"/>
          <a:ext cx="7446392" cy="3714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7102"/>
                <a:gridCol w="1904196"/>
                <a:gridCol w="2085094"/>
              </a:tblGrid>
              <a:tr h="5238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effectLst/>
                        </a:rPr>
                        <a:t> S жилых и нежилых помещений МКД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23 765,20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err="1">
                          <a:effectLst/>
                        </a:rPr>
                        <a:t>кв.м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 Ремонт системы внутреннего противопожарного водопровода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364 919,61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рассрочка на 12 мес.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 Разовый платеж (руб./кв.м.)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15,36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1,28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 Монтаж системы автоматической пожарной   сигнализации и системы оповещения и управления эвакуацией людьми при пожаре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1 729 070,82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рассрочка на 12 мес.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 Разовый платеж (руб./кв.м.)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72,76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6,06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 Ремонт системы противодымной вентиляции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2 539 286,51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рассрочка на 12 мес.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 Разовый платеж (руб./кв.м.)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106,85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8,9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35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0020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ts val="3200"/>
              </a:lnSpc>
            </a:pPr>
            <a:r>
              <a:rPr lang="ru-RU" sz="3600" dirty="0">
                <a:solidFill>
                  <a:srgbClr val="00B050"/>
                </a:solidFill>
                <a:effectLst/>
              </a:rPr>
              <a:t>Расчет стоимости восстановления лифтового и пожарного оборудования для квартиры 40 </a:t>
            </a:r>
            <a:r>
              <a:rPr lang="ru-RU" sz="3600" dirty="0" err="1">
                <a:solidFill>
                  <a:srgbClr val="00B050"/>
                </a:solidFill>
                <a:effectLst/>
              </a:rPr>
              <a:t>кв.м</a:t>
            </a:r>
            <a:r>
              <a:rPr lang="ru-RU" sz="3600" dirty="0">
                <a:solidFill>
                  <a:srgbClr val="00B050"/>
                </a:solidFill>
                <a:effectLst/>
              </a:rPr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754054"/>
              </p:ext>
            </p:extLst>
          </p:nvPr>
        </p:nvGraphicFramePr>
        <p:xfrm>
          <a:off x="2267743" y="5230100"/>
          <a:ext cx="6624737" cy="1511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4328410"/>
                <a:gridCol w="868646"/>
                <a:gridCol w="923625"/>
              </a:tblGrid>
              <a:tr h="1908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Январь-июнь 2020г.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25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системы автоматической пожарной сигнализации, системы оповещения и управления эвакуацией людей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системы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дымоудаления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подпора воздуха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598,40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317947"/>
              </p:ext>
            </p:extLst>
          </p:nvPr>
        </p:nvGraphicFramePr>
        <p:xfrm>
          <a:off x="179512" y="1340768"/>
          <a:ext cx="4762872" cy="151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073"/>
                <a:gridCol w="2574525"/>
                <a:gridCol w="824544"/>
                <a:gridCol w="876730"/>
              </a:tblGrid>
              <a:tr h="1908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Январь-июнь 2019г.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работ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и ремонт 5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пассажирских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лифтов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системы противопожарного водопровода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86834"/>
              </p:ext>
            </p:extLst>
          </p:nvPr>
        </p:nvGraphicFramePr>
        <p:xfrm>
          <a:off x="1187624" y="2924944"/>
          <a:ext cx="7344817" cy="2160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4217229"/>
                <a:gridCol w="1271528"/>
                <a:gridCol w="1352004"/>
              </a:tblGrid>
              <a:tr h="1908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Июль-декабрь 2019г.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работ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системы противопожарного водопровода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5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системы автоматической пожарной сигнализации, системы оповещения и управления эвакуацией людей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системы дымоудаления и подпора воздуха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руб./мес.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7" marR="4437" marT="44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Стрелка углом вверх 7"/>
          <p:cNvSpPr/>
          <p:nvPr/>
        </p:nvSpPr>
        <p:spPr>
          <a:xfrm rot="5400000">
            <a:off x="368377" y="2708920"/>
            <a:ext cx="648072" cy="936104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1448497" y="4941168"/>
            <a:ext cx="648072" cy="936104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48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58" y="172616"/>
            <a:ext cx="9180512" cy="160020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B050"/>
                </a:solidFill>
                <a:effectLst/>
              </a:rPr>
              <a:t>Структура платы за содержание жилого помещения</a:t>
            </a:r>
            <a:br>
              <a:rPr lang="ru-RU" sz="2400" dirty="0">
                <a:solidFill>
                  <a:srgbClr val="00B050"/>
                </a:solidFill>
                <a:effectLst/>
              </a:rPr>
            </a:br>
            <a:r>
              <a:rPr lang="ru-RU" sz="2400" dirty="0">
                <a:solidFill>
                  <a:srgbClr val="00B050"/>
                </a:solidFill>
                <a:effectLst/>
              </a:rPr>
              <a:t>по адресу: г. Раменское, ул. Северное </a:t>
            </a:r>
            <a:r>
              <a:rPr lang="ru-RU" sz="2400" dirty="0" smtClean="0">
                <a:solidFill>
                  <a:srgbClr val="00B050"/>
                </a:solidFill>
                <a:effectLst/>
              </a:rPr>
              <a:t>ш., </a:t>
            </a:r>
            <a:r>
              <a:rPr lang="ru-RU" sz="2400" dirty="0">
                <a:solidFill>
                  <a:srgbClr val="00B050"/>
                </a:solidFill>
                <a:effectLst/>
              </a:rPr>
              <a:t>д. </a:t>
            </a:r>
            <a:r>
              <a:rPr lang="ru-RU" sz="2400" dirty="0" smtClean="0">
                <a:solidFill>
                  <a:srgbClr val="00B050"/>
                </a:solidFill>
                <a:effectLst/>
              </a:rPr>
              <a:t>18</a:t>
            </a:r>
            <a:br>
              <a:rPr lang="ru-RU" sz="2400" dirty="0" smtClean="0">
                <a:solidFill>
                  <a:srgbClr val="00B050"/>
                </a:solidFill>
                <a:effectLst/>
              </a:rPr>
            </a:br>
            <a:r>
              <a:rPr lang="ru-RU" sz="2400" dirty="0" smtClean="0">
                <a:solidFill>
                  <a:srgbClr val="00B050"/>
                </a:solidFill>
                <a:effectLst/>
              </a:rPr>
              <a:t>с 21 </a:t>
            </a:r>
            <a:r>
              <a:rPr lang="ru-RU" sz="2400" dirty="0">
                <a:solidFill>
                  <a:srgbClr val="00B050"/>
                </a:solidFill>
                <a:effectLst/>
              </a:rPr>
              <a:t>марта 2019 года</a:t>
            </a:r>
            <a:br>
              <a:rPr lang="ru-RU" sz="2400" dirty="0">
                <a:solidFill>
                  <a:srgbClr val="00B050"/>
                </a:solidFill>
                <a:effectLst/>
              </a:rPr>
            </a:br>
            <a:r>
              <a:rPr lang="ru-RU" sz="2800" dirty="0">
                <a:solidFill>
                  <a:srgbClr val="00B050"/>
                </a:solidFill>
                <a:effectLst/>
              </a:rPr>
              <a:t/>
            </a:r>
            <a:br>
              <a:rPr lang="ru-RU" sz="2800" dirty="0">
                <a:solidFill>
                  <a:srgbClr val="00B050"/>
                </a:solidFill>
                <a:effectLst/>
              </a:rPr>
            </a:br>
            <a:r>
              <a:rPr lang="ru-RU" sz="2800" dirty="0">
                <a:solidFill>
                  <a:srgbClr val="00B050"/>
                </a:solidFill>
                <a:effectLst/>
              </a:rPr>
              <a:t/>
            </a:r>
            <a:br>
              <a:rPr lang="ru-RU" sz="2800" dirty="0">
                <a:solidFill>
                  <a:srgbClr val="00B050"/>
                </a:solidFill>
                <a:effectLst/>
              </a:rPr>
            </a:br>
            <a:endParaRPr lang="ru-RU" sz="2800" dirty="0">
              <a:solidFill>
                <a:srgbClr val="00B050"/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567105"/>
              </p:ext>
            </p:extLst>
          </p:nvPr>
        </p:nvGraphicFramePr>
        <p:xfrm>
          <a:off x="54928" y="1002016"/>
          <a:ext cx="9001000" cy="581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5760640"/>
                <a:gridCol w="1224136"/>
                <a:gridCol w="1656184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Статьи затрат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Годовая плата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1кв.м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(руб./м2)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техническое обслуживание внутридомовых инженерных систем и конструктивных элементов здания: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5 222,73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 и текущее обслуживание внутридомовых инженерных систем и конструктивных элементов здания; текущий ремонт внутридомовых инженерных систем и конструктивных элементов здания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2 788,92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ремонт  внутридомовых инженерных систем и конструктивных элементов здания (материалы, услуги подрядных организаций по ремонту)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1 286,00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специализированных организаций: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630,55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поверка прибора учета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ежемесячное обслуживание общедомового прибора учета воды и тепла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техническое обслуживание систем пожарной безопасности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обслуживание системы автоматики ИТП и насосной станции холодного водоснабжения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сбор, хранение и утилизация ртутносодержащих ламп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испытание электроустановок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аварийно-диспетчерской службы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517,26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обслуживание лифтового хозяйства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мест общего пользования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1 104,17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по содержанию управляющей компании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1 529,40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Налоги, прибыль и прочие затраты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1 215,64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 с рентабельностью: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11 394,22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платы за содержание жилого помещения без учета платы за сбор, вывоз и утилизацию бытовых отходов, а также без учета платы за ОДН, потребляемые при содержании общего имущества МКД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430" marR="334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5138" y="1593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0020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ts val="3200"/>
              </a:lnSpc>
            </a:pPr>
            <a:r>
              <a:rPr lang="ru-RU" sz="3600" dirty="0">
                <a:solidFill>
                  <a:srgbClr val="00B050"/>
                </a:solidFill>
                <a:effectLst/>
              </a:rPr>
              <a:t>Расчет стоимости услуги "Консьерж" по ул. Северное шоссе, д.18                                                   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296190"/>
              </p:ext>
            </p:extLst>
          </p:nvPr>
        </p:nvGraphicFramePr>
        <p:xfrm>
          <a:off x="323528" y="2020094"/>
          <a:ext cx="8568952" cy="3929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449"/>
                <a:gridCol w="4484123"/>
                <a:gridCol w="1639585"/>
                <a:gridCol w="1766795"/>
              </a:tblGrid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статей затрат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квартир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одной смены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1 350,00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 стоимости услуги "Консьерж"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205 312,50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Отчисления в социальные фонды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55 639,69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Хоз. расходы поста консьержа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Общеэксплуатационные расходы (в т.ч. налоги, комиссия банка, РКО и пр.)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5 226,16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Рентабельность 5%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13 326,72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24"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услуги "Консьерж" в месяц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руб./квартира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783,92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11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0020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ts val="3200"/>
              </a:lnSpc>
            </a:pPr>
            <a:r>
              <a:rPr lang="ru-RU" sz="3600" dirty="0" smtClean="0">
                <a:solidFill>
                  <a:srgbClr val="00B050"/>
                </a:solidFill>
                <a:effectLst/>
              </a:rPr>
              <a:t>Задолженность по оплате ЖКУ</a:t>
            </a:r>
            <a:br>
              <a:rPr lang="ru-RU" sz="3600" dirty="0" smtClean="0">
                <a:solidFill>
                  <a:srgbClr val="00B050"/>
                </a:solidFill>
                <a:effectLst/>
              </a:rPr>
            </a:br>
            <a:r>
              <a:rPr lang="ru-RU" sz="3600" dirty="0" smtClean="0">
                <a:solidFill>
                  <a:srgbClr val="00B050"/>
                </a:solidFill>
                <a:effectLst/>
              </a:rPr>
              <a:t>Северное шоссе 18                                                    </a:t>
            </a:r>
            <a:endParaRPr lang="ru-RU" sz="3600" dirty="0">
              <a:solidFill>
                <a:srgbClr val="00B050"/>
              </a:solidFill>
              <a:effectLst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33850"/>
              </p:ext>
            </p:extLst>
          </p:nvPr>
        </p:nvGraphicFramePr>
        <p:xfrm>
          <a:off x="140042" y="1104247"/>
          <a:ext cx="8752438" cy="4484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711" y="5301208"/>
            <a:ext cx="87623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Долг жителей МКД Северное шоссе 18 за ЖКУ на 5.10.2018 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6 316 195,30 рублей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33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2952</TotalTime>
  <Words>711</Words>
  <Application>Microsoft Office PowerPoint</Application>
  <PresentationFormat>Экран (4:3)</PresentationFormat>
  <Paragraphs>216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Северное шоссе 18</vt:lpstr>
      <vt:lpstr>Расчет стоимости восстановления 5 пассажирских лифтов за счет дополнительных средств </vt:lpstr>
      <vt:lpstr>Расчет стоимости восстановления систем пожарной безопасности в МКД по адресу: ул. Северное шоссе, д. 18</vt:lpstr>
      <vt:lpstr>Расчет стоимости восстановления лифтового и пожарного оборудования для квартиры 40 кв.м.</vt:lpstr>
      <vt:lpstr>Структура платы за содержание жилого помещения по адресу: г. Раменское, ул. Северное ш., д. 18 с 21 марта 2019 года   </vt:lpstr>
      <vt:lpstr>Расчет стоимости услуги "Консьерж" по ул. Северное шоссе, д.18                                                    </vt:lpstr>
      <vt:lpstr>Задолженность по оплате ЖКУ Северное шоссе 18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Северное шоссе 16а</dc:title>
  <dc:creator>Столярова Анна</dc:creator>
  <cp:lastModifiedBy>Медведева Анастасия</cp:lastModifiedBy>
  <cp:revision>60</cp:revision>
  <dcterms:created xsi:type="dcterms:W3CDTF">2018-09-07T15:04:10Z</dcterms:created>
  <dcterms:modified xsi:type="dcterms:W3CDTF">2018-10-07T12:11:23Z</dcterms:modified>
</cp:coreProperties>
</file>